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342" r:id="rId5"/>
    <p:sldId id="351" r:id="rId6"/>
    <p:sldId id="352" r:id="rId7"/>
    <p:sldId id="354" r:id="rId8"/>
    <p:sldId id="355" r:id="rId9"/>
    <p:sldId id="356" r:id="rId10"/>
    <p:sldId id="357" r:id="rId11"/>
    <p:sldId id="358" r:id="rId12"/>
    <p:sldId id="359" r:id="rId13"/>
    <p:sldId id="3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3" autoAdjust="0"/>
    <p:restoredTop sz="95646"/>
  </p:normalViewPr>
  <p:slideViewPr>
    <p:cSldViewPr snapToGrid="0" snapToObjects="1" showGuides="1">
      <p:cViewPr varScale="1">
        <p:scale>
          <a:sx n="72" d="100"/>
          <a:sy n="72" d="100"/>
        </p:scale>
        <p:origin x="222" y="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4022979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50634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202692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1302293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262015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29557464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kamai.com/glossary/what-are-api-attacks" TargetMode="External"/><Relationship Id="rId7" Type="http://schemas.openxmlformats.org/officeDocument/2006/relationships/hyperlink" Target="https://mbsdirect.vitalsource.com/books/9780357424506" TargetMode="External"/><Relationship Id="rId2" Type="http://schemas.openxmlformats.org/officeDocument/2006/relationships/hyperlink" Target="https://techblog.cisco.com/blog/top-5-api-security-breaches-in-2022" TargetMode="External"/><Relationship Id="rId1" Type="http://schemas.openxmlformats.org/officeDocument/2006/relationships/slideLayout" Target="../slideLayouts/slideLayout9.xml"/><Relationship Id="rId6" Type="http://schemas.openxmlformats.org/officeDocument/2006/relationships/hyperlink" Target="https://www.geeksforgeeks.org/dereference-pointer-in-c/" TargetMode="External"/><Relationship Id="rId5" Type="http://schemas.openxmlformats.org/officeDocument/2006/relationships/hyperlink" Target="https://www.theverge.com/2022/10/16/23405739/microsoft-out-of-date-driver-list-windows-pcs-malware-attacks-years-byovd" TargetMode="External"/><Relationship Id="rId4" Type="http://schemas.openxmlformats.org/officeDocument/2006/relationships/hyperlink" Target="https://www.cloudflare.com/learning/security/threats/buffer-overflo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ATTACKS</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ON SOFTWARE</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North </a:t>
            </a:r>
            <a:r>
              <a:rPr lang="en-US"/>
              <a:t>Ridge Security</a:t>
            </a:r>
            <a:endParaRPr lang="en-US"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References</a:t>
            </a:r>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
        <p:nvSpPr>
          <p:cNvPr id="4" name="TextBox 3">
            <a:extLst>
              <a:ext uri="{FF2B5EF4-FFF2-40B4-BE49-F238E27FC236}">
                <a16:creationId xmlns:a16="http://schemas.microsoft.com/office/drawing/2014/main" id="{FC58D1A0-49DC-9817-6574-BC49EE76F920}"/>
              </a:ext>
            </a:extLst>
          </p:cNvPr>
          <p:cNvSpPr txBox="1"/>
          <p:nvPr/>
        </p:nvSpPr>
        <p:spPr>
          <a:xfrm>
            <a:off x="6563423" y="255589"/>
            <a:ext cx="5155096" cy="5262979"/>
          </a:xfrm>
          <a:prstGeom prst="rect">
            <a:avLst/>
          </a:prstGeom>
          <a:noFill/>
        </p:spPr>
        <p:txBody>
          <a:bodyPr wrap="square" rtlCol="0">
            <a:spAutoFit/>
          </a:bodyPr>
          <a:lstStyle/>
          <a:p>
            <a:r>
              <a:rPr lang="en-US" sz="1400" b="0" i="0" dirty="0">
                <a:solidFill>
                  <a:schemeClr val="bg1">
                    <a:lumMod val="95000"/>
                  </a:schemeClr>
                </a:solidFill>
                <a:effectLst/>
                <a:latin typeface="CiscoSansTTLight"/>
              </a:rPr>
              <a:t>“The Top 5 API Security Breaches in 2022, and How to Avoid Them in 2023” By </a:t>
            </a:r>
            <a:r>
              <a:rPr lang="en-US" sz="1400" b="0" i="0" u="sng" dirty="0">
                <a:solidFill>
                  <a:schemeClr val="bg1">
                    <a:lumMod val="95000"/>
                  </a:schemeClr>
                </a:solidFill>
                <a:effectLst/>
                <a:latin typeface="CiscoSansTTLight"/>
              </a:rPr>
              <a:t>Anne McCormick </a:t>
            </a:r>
            <a:r>
              <a:rPr lang="en-US" sz="1400" b="0" i="1" dirty="0">
                <a:solidFill>
                  <a:schemeClr val="bg1">
                    <a:lumMod val="95000"/>
                  </a:schemeClr>
                </a:solidFill>
                <a:effectLst/>
                <a:latin typeface="CiscoSansTTRegular"/>
              </a:rPr>
              <a:t>Wednesday, January 11th, 2023</a:t>
            </a:r>
          </a:p>
          <a:p>
            <a:r>
              <a:rPr lang="en-US" sz="1400" dirty="0">
                <a:solidFill>
                  <a:schemeClr val="accent6">
                    <a:lumMod val="40000"/>
                    <a:lumOff val="60000"/>
                  </a:schemeClr>
                </a:solidFill>
                <a:hlinkClick r:id="rId2">
                  <a:extLst>
                    <a:ext uri="{A12FA001-AC4F-418D-AE19-62706E023703}">
                      <ahyp:hlinkClr xmlns:ahyp="http://schemas.microsoft.com/office/drawing/2018/hyperlinkcolor" val="tx"/>
                    </a:ext>
                  </a:extLst>
                </a:hlinkClick>
              </a:rPr>
              <a:t>The Top 5 API Security Breaches in 2022, and How to Avoid Them in 2023 | Cisco Tech Blog</a:t>
            </a:r>
            <a:endParaRPr lang="en-US" sz="1400" i="1" dirty="0">
              <a:solidFill>
                <a:schemeClr val="accent6">
                  <a:lumMod val="40000"/>
                  <a:lumOff val="60000"/>
                </a:schemeClr>
              </a:solidFill>
              <a:latin typeface="CiscoSansTTRegular"/>
            </a:endParaRPr>
          </a:p>
          <a:p>
            <a:endParaRPr lang="en-US" sz="1400" b="0" i="1" dirty="0">
              <a:solidFill>
                <a:schemeClr val="bg1">
                  <a:lumMod val="95000"/>
                </a:schemeClr>
              </a:solidFill>
              <a:effectLst/>
              <a:latin typeface="CiscoSansTTRegular"/>
            </a:endParaRPr>
          </a:p>
          <a:p>
            <a:endParaRPr lang="en-US" sz="1400" b="0" i="1" dirty="0">
              <a:solidFill>
                <a:schemeClr val="bg1">
                  <a:lumMod val="95000"/>
                </a:schemeClr>
              </a:solidFill>
              <a:effectLst/>
              <a:latin typeface="CiscoSansTTRegular"/>
            </a:endParaRPr>
          </a:p>
          <a:p>
            <a:pPr algn="l"/>
            <a:r>
              <a:rPr lang="en-US" sz="1400" b="0" i="0" dirty="0">
                <a:solidFill>
                  <a:schemeClr val="bg1">
                    <a:lumMod val="95000"/>
                  </a:schemeClr>
                </a:solidFill>
                <a:effectLst/>
                <a:latin typeface="CiscoSansTTLight"/>
              </a:rPr>
              <a:t>“What Are API Attacks?” 2023 Akamai Technologies</a:t>
            </a:r>
          </a:p>
          <a:p>
            <a:pPr algn="l"/>
            <a:r>
              <a:rPr lang="en-US" sz="1400" dirty="0">
                <a:solidFill>
                  <a:schemeClr val="accent6">
                    <a:lumMod val="40000"/>
                    <a:lumOff val="60000"/>
                  </a:schemeClr>
                </a:solidFill>
                <a:hlinkClick r:id="rId3">
                  <a:extLst>
                    <a:ext uri="{A12FA001-AC4F-418D-AE19-62706E023703}">
                      <ahyp:hlinkClr xmlns:ahyp="http://schemas.microsoft.com/office/drawing/2018/hyperlinkcolor" val="tx"/>
                    </a:ext>
                  </a:extLst>
                </a:hlinkClick>
              </a:rPr>
              <a:t>What Are API Attacks? | Akamai</a:t>
            </a:r>
            <a:endParaRPr lang="en-US" sz="1400" dirty="0">
              <a:solidFill>
                <a:schemeClr val="accent6">
                  <a:lumMod val="40000"/>
                  <a:lumOff val="60000"/>
                </a:schemeClr>
              </a:solidFill>
            </a:endParaRPr>
          </a:p>
          <a:p>
            <a:pPr algn="l"/>
            <a:endParaRPr lang="en-US" sz="1400" b="0" i="0" dirty="0">
              <a:solidFill>
                <a:schemeClr val="bg1">
                  <a:lumMod val="95000"/>
                </a:schemeClr>
              </a:solidFill>
              <a:effectLst/>
              <a:latin typeface="CiscoSansTTLight"/>
            </a:endParaRPr>
          </a:p>
          <a:p>
            <a:pPr algn="l"/>
            <a:r>
              <a:rPr lang="en-US" sz="1400" b="0" i="0" dirty="0">
                <a:solidFill>
                  <a:schemeClr val="bg1">
                    <a:lumMod val="95000"/>
                  </a:schemeClr>
                </a:solidFill>
                <a:effectLst/>
                <a:latin typeface="CiscoSansTTLight"/>
              </a:rPr>
              <a:t>“What is buffer overflow?” 2023 Cloudflare, Inc.</a:t>
            </a:r>
          </a:p>
          <a:p>
            <a:pPr algn="l"/>
            <a:r>
              <a:rPr lang="en-US" sz="1400" b="0" i="0" dirty="0">
                <a:solidFill>
                  <a:schemeClr val="accent6">
                    <a:lumMod val="40000"/>
                    <a:lumOff val="60000"/>
                  </a:schemeClr>
                </a:solidFill>
                <a:effectLst/>
                <a:latin typeface="CiscoSansTTLight"/>
                <a:hlinkClick r:id="rId4">
                  <a:extLst>
                    <a:ext uri="{A12FA001-AC4F-418D-AE19-62706E023703}">
                      <ahyp:hlinkClr xmlns:ahyp="http://schemas.microsoft.com/office/drawing/2018/hyperlinkcolor" val="tx"/>
                    </a:ext>
                  </a:extLst>
                </a:hlinkClick>
              </a:rPr>
              <a:t>https://www.cloudflare.com/learning/security/threats/buffer-overflow/</a:t>
            </a:r>
            <a:endParaRPr lang="en-US" sz="1400" b="0" i="0" dirty="0">
              <a:solidFill>
                <a:schemeClr val="accent6">
                  <a:lumMod val="40000"/>
                  <a:lumOff val="60000"/>
                </a:schemeClr>
              </a:solidFill>
              <a:effectLst/>
              <a:latin typeface="CiscoSansTTLight"/>
            </a:endParaRPr>
          </a:p>
          <a:p>
            <a:pPr algn="l"/>
            <a:endParaRPr lang="en-US" sz="1400" dirty="0">
              <a:solidFill>
                <a:schemeClr val="bg1">
                  <a:lumMod val="95000"/>
                </a:schemeClr>
              </a:solidFill>
              <a:latin typeface="CiscoSansTTLight"/>
            </a:endParaRPr>
          </a:p>
          <a:p>
            <a:pPr algn="l"/>
            <a:r>
              <a:rPr lang="en-US" sz="1400" b="0" i="0" dirty="0">
                <a:solidFill>
                  <a:schemeClr val="bg1">
                    <a:lumMod val="95000"/>
                  </a:schemeClr>
                </a:solidFill>
                <a:effectLst/>
                <a:latin typeface="CiscoSansTTLight"/>
              </a:rPr>
              <a:t>“Microsoft’s out-of-date driver list left Windows PCs open to malware attacks for years” By Emma Roth</a:t>
            </a:r>
          </a:p>
          <a:p>
            <a:pPr algn="l"/>
            <a:r>
              <a:rPr lang="en-US" sz="1400" b="0" i="0" dirty="0">
                <a:solidFill>
                  <a:schemeClr val="accent6">
                    <a:lumMod val="40000"/>
                    <a:lumOff val="60000"/>
                  </a:schemeClr>
                </a:solidFill>
                <a:effectLst/>
                <a:latin typeface="CiscoSansTTLight"/>
                <a:hlinkClick r:id="rId5">
                  <a:extLst>
                    <a:ext uri="{A12FA001-AC4F-418D-AE19-62706E023703}">
                      <ahyp:hlinkClr xmlns:ahyp="http://schemas.microsoft.com/office/drawing/2018/hyperlinkcolor" val="tx"/>
                    </a:ext>
                  </a:extLst>
                </a:hlinkClick>
              </a:rPr>
              <a:t>https://www.theverge.com/2022/10/16/23405739/microsoft-out-of-date-driver-list-windows-pcs-malware-attacks-years-byovd</a:t>
            </a:r>
            <a:endParaRPr lang="en-US" sz="1400" b="0" i="0" dirty="0">
              <a:solidFill>
                <a:schemeClr val="accent6">
                  <a:lumMod val="40000"/>
                  <a:lumOff val="60000"/>
                </a:schemeClr>
              </a:solidFill>
              <a:effectLst/>
              <a:latin typeface="CiscoSansTTLight"/>
            </a:endParaRPr>
          </a:p>
          <a:p>
            <a:pPr algn="l"/>
            <a:endParaRPr lang="en-US" sz="1400" b="0" i="0" dirty="0">
              <a:solidFill>
                <a:schemeClr val="bg1">
                  <a:lumMod val="95000"/>
                </a:schemeClr>
              </a:solidFill>
              <a:effectLst/>
              <a:latin typeface="CiscoSansTTLight"/>
            </a:endParaRPr>
          </a:p>
          <a:p>
            <a:pPr algn="l"/>
            <a:r>
              <a:rPr lang="en-US" sz="1400" dirty="0">
                <a:solidFill>
                  <a:schemeClr val="bg1">
                    <a:lumMod val="95000"/>
                  </a:schemeClr>
                </a:solidFill>
                <a:latin typeface="CiscoSansTTLight"/>
              </a:rPr>
              <a:t>“Dereference Pointer in C” by </a:t>
            </a:r>
            <a:r>
              <a:rPr lang="en-US" sz="1400" dirty="0" err="1">
                <a:solidFill>
                  <a:schemeClr val="bg1">
                    <a:lumMod val="95000"/>
                  </a:schemeClr>
                </a:solidFill>
                <a:latin typeface="CiscoSansTTLight"/>
              </a:rPr>
              <a:t>manikandansanmugam</a:t>
            </a:r>
            <a:endParaRPr lang="en-US" sz="1400" dirty="0">
              <a:solidFill>
                <a:schemeClr val="bg1">
                  <a:lumMod val="95000"/>
                </a:schemeClr>
              </a:solidFill>
              <a:latin typeface="CiscoSansTTLight"/>
            </a:endParaRPr>
          </a:p>
          <a:p>
            <a:pPr algn="l"/>
            <a:r>
              <a:rPr lang="en-US" sz="1400" b="0" i="0" dirty="0">
                <a:solidFill>
                  <a:schemeClr val="accent6">
                    <a:lumMod val="40000"/>
                    <a:lumOff val="60000"/>
                  </a:schemeClr>
                </a:solidFill>
                <a:effectLst/>
                <a:latin typeface="CiscoSansTTLight"/>
                <a:hlinkClick r:id="rId6">
                  <a:extLst>
                    <a:ext uri="{A12FA001-AC4F-418D-AE19-62706E023703}">
                      <ahyp:hlinkClr xmlns:ahyp="http://schemas.microsoft.com/office/drawing/2018/hyperlinkcolor" val="tx"/>
                    </a:ext>
                  </a:extLst>
                </a:hlinkClick>
              </a:rPr>
              <a:t>https://www.geeksforgeeks.org/dereference-pointer-in-c/</a:t>
            </a:r>
            <a:endParaRPr lang="en-US" sz="1400" b="0" i="0" dirty="0">
              <a:solidFill>
                <a:schemeClr val="accent6">
                  <a:lumMod val="40000"/>
                  <a:lumOff val="60000"/>
                </a:schemeClr>
              </a:solidFill>
              <a:effectLst/>
              <a:latin typeface="CiscoSansTTLight"/>
            </a:endParaRPr>
          </a:p>
          <a:p>
            <a:pPr algn="l"/>
            <a:endParaRPr lang="en-US" sz="1400" b="0" i="0" dirty="0">
              <a:solidFill>
                <a:schemeClr val="bg1">
                  <a:lumMod val="95000"/>
                </a:schemeClr>
              </a:solidFill>
              <a:effectLst/>
              <a:latin typeface="CiscoSansTTLight"/>
            </a:endParaRPr>
          </a:p>
          <a:p>
            <a:pPr algn="l"/>
            <a:r>
              <a:rPr lang="en-US" sz="1400" b="0" i="0" dirty="0">
                <a:solidFill>
                  <a:schemeClr val="bg1">
                    <a:lumMod val="95000"/>
                  </a:schemeClr>
                </a:solidFill>
                <a:effectLst/>
                <a:latin typeface="Roboto" panose="02000000000000000000" pitchFamily="2" charset="0"/>
              </a:rPr>
              <a:t>Ciampa, M. (2020). </a:t>
            </a:r>
            <a:r>
              <a:rPr lang="en-US" sz="1400" b="0" i="1" dirty="0">
                <a:solidFill>
                  <a:schemeClr val="bg1">
                    <a:lumMod val="95000"/>
                  </a:schemeClr>
                </a:solidFill>
                <a:effectLst/>
                <a:latin typeface="Roboto" panose="02000000000000000000" pitchFamily="2" charset="0"/>
              </a:rPr>
              <a:t>CompTIA Security+ Guide to Network Security Fundamentals</a:t>
            </a:r>
            <a:r>
              <a:rPr lang="en-US" sz="1400" b="0" i="0" dirty="0">
                <a:solidFill>
                  <a:schemeClr val="bg1">
                    <a:lumMod val="95000"/>
                  </a:schemeClr>
                </a:solidFill>
                <a:effectLst/>
                <a:latin typeface="Roboto" panose="02000000000000000000" pitchFamily="2" charset="0"/>
              </a:rPr>
              <a:t> (7th ed.). Cengage Learning US.</a:t>
            </a:r>
            <a:endParaRPr lang="en-US" sz="1400" dirty="0">
              <a:solidFill>
                <a:schemeClr val="accent6">
                  <a:lumMod val="40000"/>
                  <a:lumOff val="60000"/>
                </a:schemeClr>
              </a:solidFill>
              <a:latin typeface="Roboto" panose="02000000000000000000" pitchFamily="2" charset="0"/>
            </a:endParaRPr>
          </a:p>
          <a:p>
            <a:pPr algn="l"/>
            <a:r>
              <a:rPr lang="en-US" sz="1400" b="0" i="0" dirty="0">
                <a:solidFill>
                  <a:schemeClr val="accent6">
                    <a:lumMod val="40000"/>
                    <a:lumOff val="60000"/>
                  </a:schemeClr>
                </a:solidFill>
                <a:effectLst/>
                <a:latin typeface="Roboto" panose="02000000000000000000" pitchFamily="2" charset="0"/>
                <a:hlinkClick r:id="rId7">
                  <a:extLst>
                    <a:ext uri="{A12FA001-AC4F-418D-AE19-62706E023703}">
                      <ahyp:hlinkClr xmlns:ahyp="http://schemas.microsoft.com/office/drawing/2018/hyperlinkcolor" val="tx"/>
                    </a:ext>
                  </a:extLst>
                </a:hlinkClick>
              </a:rPr>
              <a:t>https://mbsdirect.vitalsource.com/books/9780357424506</a:t>
            </a:r>
            <a:endParaRPr lang="en-US" sz="1400" b="0" i="0" dirty="0">
              <a:solidFill>
                <a:schemeClr val="accent6">
                  <a:lumMod val="40000"/>
                  <a:lumOff val="60000"/>
                </a:schemeClr>
              </a:solidFill>
              <a:effectLst/>
              <a:latin typeface="CiscoSansTTLight"/>
            </a:endParaRPr>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
        <p:nvSpPr>
          <p:cNvPr id="7" name="Title 1">
            <a:extLst>
              <a:ext uri="{FF2B5EF4-FFF2-40B4-BE49-F238E27FC236}">
                <a16:creationId xmlns:a16="http://schemas.microsoft.com/office/drawing/2014/main" id="{1A9D6495-67A1-ACE4-F8AD-6097CF2C5D6C}"/>
              </a:ext>
            </a:extLst>
          </p:cNvPr>
          <p:cNvSpPr>
            <a:spLocks noGrp="1"/>
          </p:cNvSpPr>
          <p:nvPr>
            <p:ph type="title"/>
          </p:nvPr>
        </p:nvSpPr>
        <p:spPr>
          <a:xfrm>
            <a:off x="521935" y="435804"/>
            <a:ext cx="8935830" cy="1268249"/>
          </a:xfrm>
        </p:spPr>
        <p:txBody>
          <a:bodyPr>
            <a:normAutofit/>
          </a:bodyPr>
          <a:lstStyle/>
          <a:p>
            <a:r>
              <a:rPr lang="en-US" sz="3600" dirty="0"/>
              <a:t>Common Vulnerabilities &amp; Attacks Surfaces on software</a:t>
            </a:r>
            <a:endParaRPr lang="ru-RU" sz="3600" dirty="0"/>
          </a:p>
        </p:txBody>
      </p:sp>
      <p:sp>
        <p:nvSpPr>
          <p:cNvPr id="8" name="Content Placeholder 2">
            <a:extLst>
              <a:ext uri="{FF2B5EF4-FFF2-40B4-BE49-F238E27FC236}">
                <a16:creationId xmlns:a16="http://schemas.microsoft.com/office/drawing/2014/main" id="{48C749BD-7FF1-A09C-304A-0B19FB7DCB04}"/>
              </a:ext>
            </a:extLst>
          </p:cNvPr>
          <p:cNvSpPr txBox="1">
            <a:spLocks noGrp="1"/>
          </p:cNvSpPr>
          <p:nvPr>
            <p:ph type="body" sz="quarter" idx="30"/>
          </p:nvPr>
        </p:nvSpPr>
        <p:spPr>
          <a:xfrm>
            <a:off x="1212532" y="3984714"/>
            <a:ext cx="3233573" cy="2241484"/>
          </a:xfrm>
          <a:prstGeom prst="rect">
            <a:avLst/>
          </a:prstGeom>
        </p:spPr>
        <p:txBody>
          <a:bodyPr vert="horz" wrap="square" lIns="0" tIns="0" rIns="0" bIns="0" rtlCol="0" anchor="t" anchorCtr="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lumMod val="95000"/>
                  </a:schemeClr>
                </a:solidFill>
                <a:effectLst/>
                <a:uLnTx/>
                <a:uFillTx/>
                <a:latin typeface="Gill Sans MT"/>
                <a:ea typeface="+mn-ea"/>
                <a:cs typeface="+mn-cs"/>
              </a:rPr>
              <a:t>Memory Leaks</a:t>
            </a:r>
          </a:p>
          <a:p>
            <a:pPr marL="342900" marR="0" lvl="0" indent="-342900" algn="l" defTabSz="914400" rtl="0" eaLnBrk="1" fontAlgn="auto" latinLnBrk="0" hangingPunct="1">
              <a:lnSpc>
                <a:spcPct val="110000"/>
              </a:lnSpc>
              <a:spcBef>
                <a:spcPts val="1000"/>
              </a:spcBef>
              <a:spcAft>
                <a:spcPts val="800"/>
              </a:spcAft>
              <a:buClrTx/>
              <a:buSzTx/>
              <a:buFont typeface="Arial" panose="020B0604020202020204" pitchFamily="34" charset="0"/>
              <a:buChar char="•"/>
              <a:tabLst/>
              <a:defRPr/>
            </a:pPr>
            <a:r>
              <a:rPr lang="en-US" dirty="0">
                <a:solidFill>
                  <a:schemeClr val="bg1">
                    <a:lumMod val="95000"/>
                  </a:schemeClr>
                </a:solidFill>
                <a:latin typeface="Gill Sans MT"/>
              </a:rPr>
              <a:t>Buffer Overflows</a:t>
            </a:r>
          </a:p>
          <a:p>
            <a:pPr marL="342900" indent="-342900">
              <a:buFont typeface="Arial" panose="020B0604020202020204" pitchFamily="34" charset="0"/>
              <a:buChar char="•"/>
            </a:pPr>
            <a:r>
              <a:rPr kumimoji="0" lang="en-US" sz="2000" b="0" i="0" u="none" strike="noStrike" kern="1200" cap="none" spc="0" normalizeH="0" baseline="0" noProof="0" dirty="0">
                <a:ln>
                  <a:noFill/>
                </a:ln>
                <a:solidFill>
                  <a:schemeClr val="bg1">
                    <a:lumMod val="95000"/>
                  </a:schemeClr>
                </a:solidFill>
                <a:effectLst/>
                <a:uLnTx/>
                <a:uFillTx/>
                <a:latin typeface="Gill Sans MT"/>
                <a:ea typeface="+mn-ea"/>
                <a:cs typeface="+mn-cs"/>
              </a:rPr>
              <a:t>Integer Overflows</a:t>
            </a:r>
          </a:p>
          <a:p>
            <a:pPr marL="342900" indent="-342900">
              <a:buFont typeface="Arial" panose="020B0604020202020204" pitchFamily="34" charset="0"/>
              <a:buChar char="•"/>
            </a:pPr>
            <a:r>
              <a:rPr lang="en-US" dirty="0">
                <a:solidFill>
                  <a:schemeClr val="bg1">
                    <a:lumMod val="95000"/>
                  </a:schemeClr>
                </a:solidFill>
                <a:latin typeface="Gill Sans MT"/>
              </a:rPr>
              <a:t>Pointer/Object Dereference</a:t>
            </a: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chemeClr val="bg1">
                  <a:lumMod val="95000"/>
                </a:schemeClr>
              </a:solidFill>
              <a:effectLst/>
              <a:uLnTx/>
              <a:uFillTx/>
              <a:latin typeface="Gill Sans MT"/>
              <a:ea typeface="+mn-ea"/>
              <a:cs typeface="+mn-cs"/>
            </a:endParaRPr>
          </a:p>
          <a:p>
            <a:pPr marL="228600" marR="0" lvl="0" indent="-228600" algn="l" defTabSz="914400" rtl="0" eaLnBrk="1" fontAlgn="auto" latinLnBrk="0" hangingPunct="1">
              <a:lnSpc>
                <a:spcPct val="110000"/>
              </a:lnSpc>
              <a:spcBef>
                <a:spcPts val="1000"/>
              </a:spcBef>
              <a:spcAft>
                <a:spcPts val="80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ysClr val="window" lastClr="FFFFFF">
                  <a:alpha val="60000"/>
                </a:sysClr>
              </a:solidFill>
              <a:effectLst/>
              <a:uLnTx/>
              <a:uFillTx/>
              <a:latin typeface="Gill Sans MT"/>
              <a:ea typeface="+mn-ea"/>
              <a:cs typeface="+mn-cs"/>
            </a:endParaRPr>
          </a:p>
        </p:txBody>
      </p:sp>
      <p:sp>
        <p:nvSpPr>
          <p:cNvPr id="11" name="Content Placeholder 2">
            <a:extLst>
              <a:ext uri="{FF2B5EF4-FFF2-40B4-BE49-F238E27FC236}">
                <a16:creationId xmlns:a16="http://schemas.microsoft.com/office/drawing/2014/main" id="{1B03344C-3EF6-29AC-BFE0-F2ECF2EF2ACA}"/>
              </a:ext>
            </a:extLst>
          </p:cNvPr>
          <p:cNvSpPr txBox="1">
            <a:spLocks/>
          </p:cNvSpPr>
          <p:nvPr/>
        </p:nvSpPr>
        <p:spPr>
          <a:xfrm>
            <a:off x="5176751" y="3984714"/>
            <a:ext cx="3233573" cy="2241484"/>
          </a:xfrm>
          <a:prstGeom prst="rect">
            <a:avLst/>
          </a:prstGeom>
        </p:spPr>
        <p:txBody>
          <a:bodyPr vert="horz" wrap="square" lIns="0" tIns="0" rIns="0" bIns="0" rtlCol="0" anchor="t" anchorCtr="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None/>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Clr>
                <a:schemeClr val="accent6"/>
              </a:buClr>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Clr>
                <a:schemeClr val="accent6"/>
              </a:buClr>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Clr>
                <a:schemeClr val="accent6"/>
              </a:buClr>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Clr>
                <a:schemeClr val="accent6"/>
              </a:buClr>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chemeClr val="bg1">
                    <a:lumMod val="95000"/>
                  </a:schemeClr>
                </a:solidFill>
                <a:latin typeface="Gill Sans MT"/>
              </a:rPr>
              <a:t>Attacks Using APIs</a:t>
            </a:r>
          </a:p>
          <a:p>
            <a:pPr marL="342900" indent="-342900">
              <a:buFont typeface="Arial" panose="020B0604020202020204" pitchFamily="34" charset="0"/>
              <a:buChar char="•"/>
            </a:pPr>
            <a:r>
              <a:rPr lang="en-US" dirty="0">
                <a:solidFill>
                  <a:schemeClr val="bg1">
                    <a:lumMod val="95000"/>
                  </a:schemeClr>
                </a:solidFill>
                <a:latin typeface="Gill Sans MT"/>
              </a:rPr>
              <a:t>Device Drivers</a:t>
            </a:r>
          </a:p>
          <a:p>
            <a:pPr marL="342900" indent="-342900">
              <a:buFont typeface="Arial" panose="020B0604020202020204" pitchFamily="34" charset="0"/>
              <a:buChar char="•"/>
            </a:pPr>
            <a:r>
              <a:rPr lang="en-US" dirty="0">
                <a:solidFill>
                  <a:schemeClr val="bg1">
                    <a:lumMod val="95000"/>
                  </a:schemeClr>
                </a:solidFill>
                <a:latin typeface="Gill Sans MT"/>
              </a:rPr>
              <a:t>Attacks Using Dynamic Link Libraries</a:t>
            </a:r>
          </a:p>
          <a:p>
            <a:endParaRPr lang="en-US" dirty="0">
              <a:solidFill>
                <a:sysClr val="window" lastClr="FFFFFF">
                  <a:alpha val="60000"/>
                </a:sysClr>
              </a:solidFill>
              <a:latin typeface="Gill Sans MT"/>
            </a:endParaRPr>
          </a:p>
        </p:txBody>
      </p:sp>
      <p:sp>
        <p:nvSpPr>
          <p:cNvPr id="12" name="TextBox 11">
            <a:extLst>
              <a:ext uri="{FF2B5EF4-FFF2-40B4-BE49-F238E27FC236}">
                <a16:creationId xmlns:a16="http://schemas.microsoft.com/office/drawing/2014/main" id="{536D9076-8C68-1295-D29E-A5BE1D8C54D5}"/>
              </a:ext>
            </a:extLst>
          </p:cNvPr>
          <p:cNvSpPr txBox="1"/>
          <p:nvPr/>
        </p:nvSpPr>
        <p:spPr>
          <a:xfrm>
            <a:off x="987287" y="2561776"/>
            <a:ext cx="7474226" cy="1015663"/>
          </a:xfrm>
          <a:prstGeom prst="rect">
            <a:avLst/>
          </a:prstGeom>
          <a:noFill/>
        </p:spPr>
        <p:txBody>
          <a:bodyPr wrap="square" rtlCol="0">
            <a:spAutoFit/>
          </a:bodyPr>
          <a:lstStyle/>
          <a:p>
            <a:r>
              <a:rPr lang="en-US" sz="2000" dirty="0">
                <a:solidFill>
                  <a:schemeClr val="bg1">
                    <a:lumMod val="95000"/>
                  </a:schemeClr>
                </a:solidFill>
                <a:latin typeface="Gill Sans MT"/>
              </a:rPr>
              <a:t>North Ridge Security focuses on identifying and mitigating these and other vulnerabilities to protect computer systems and data from potential threats and attacks:</a:t>
            </a:r>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1033667" y="794178"/>
            <a:ext cx="3710611" cy="907084"/>
          </a:xfrm>
        </p:spPr>
        <p:txBody>
          <a:bodyPr/>
          <a:lstStyle/>
          <a:p>
            <a:pPr algn="l" defTabSz="457200"/>
            <a:r>
              <a:rPr lang="en-US" sz="4400" b="1" dirty="0">
                <a:solidFill>
                  <a:srgbClr val="D1D5DB"/>
                </a:solidFill>
                <a:latin typeface="Söhne"/>
              </a:rPr>
              <a:t>Memory Leaks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12" name="TextBox 11">
            <a:extLst>
              <a:ext uri="{FF2B5EF4-FFF2-40B4-BE49-F238E27FC236}">
                <a16:creationId xmlns:a16="http://schemas.microsoft.com/office/drawing/2014/main" id="{B24CA8F3-3B9B-9169-06C5-16D50F709DBE}"/>
              </a:ext>
            </a:extLst>
          </p:cNvPr>
          <p:cNvSpPr txBox="1"/>
          <p:nvPr/>
        </p:nvSpPr>
        <p:spPr>
          <a:xfrm>
            <a:off x="1523999" y="1874728"/>
            <a:ext cx="8322365" cy="3108543"/>
          </a:xfrm>
          <a:prstGeom prst="rect">
            <a:avLst/>
          </a:prstGeom>
          <a:noFill/>
        </p:spPr>
        <p:txBody>
          <a:bodyPr wrap="square" rtlCol="0">
            <a:spAutoFit/>
          </a:bodyPr>
          <a:lstStyle/>
          <a:p>
            <a:pPr defTabSz="457200"/>
            <a:r>
              <a:rPr lang="en-US" sz="2800" b="1" dirty="0">
                <a:solidFill>
                  <a:srgbClr val="D1D5DB"/>
                </a:solidFill>
                <a:latin typeface="Söhne"/>
              </a:rPr>
              <a:t>A memory leak is a situation in which a computer program or application fails to release memory (RAM) that it has allocated but no longer needs. This can lead to a gradual depletion of available memory, causing the system to slow down or eventually crash. Memory leaks are a common source of vulnerabilities and can potentially be exploited by attackers.</a:t>
            </a:r>
            <a:endParaRPr lang="en-US" dirty="0">
              <a:solidFill>
                <a:srgbClr val="D1D5DB"/>
              </a:solidFill>
              <a:latin typeface="Söhne"/>
            </a:endParaRPr>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1033667" y="794178"/>
            <a:ext cx="3919332" cy="907084"/>
          </a:xfrm>
        </p:spPr>
        <p:txBody>
          <a:bodyPr/>
          <a:lstStyle/>
          <a:p>
            <a:pPr algn="l" defTabSz="457200"/>
            <a:r>
              <a:rPr lang="en-US" b="1" dirty="0">
                <a:solidFill>
                  <a:srgbClr val="D1D5DB"/>
                </a:solidFill>
                <a:latin typeface="Söhne"/>
              </a:rPr>
              <a:t>Buffer</a:t>
            </a:r>
            <a:r>
              <a:rPr lang="en-US" b="0" i="0" dirty="0">
                <a:solidFill>
                  <a:srgbClr val="D1D5DB"/>
                </a:solidFill>
                <a:effectLst/>
                <a:latin typeface="Söhne"/>
              </a:rPr>
              <a:t> </a:t>
            </a:r>
            <a:r>
              <a:rPr lang="en-US" b="1" dirty="0">
                <a:solidFill>
                  <a:srgbClr val="D1D5DB"/>
                </a:solidFill>
                <a:latin typeface="Söhne"/>
              </a:rPr>
              <a:t>Overflow</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3" name="TextBox 2">
            <a:extLst>
              <a:ext uri="{FF2B5EF4-FFF2-40B4-BE49-F238E27FC236}">
                <a16:creationId xmlns:a16="http://schemas.microsoft.com/office/drawing/2014/main" id="{2418BE02-FEF9-5068-C748-1CA7CC7562E3}"/>
              </a:ext>
            </a:extLst>
          </p:cNvPr>
          <p:cNvSpPr txBox="1"/>
          <p:nvPr/>
        </p:nvSpPr>
        <p:spPr>
          <a:xfrm>
            <a:off x="1523999" y="1874728"/>
            <a:ext cx="8322365" cy="3108543"/>
          </a:xfrm>
          <a:prstGeom prst="rect">
            <a:avLst/>
          </a:prstGeom>
          <a:noFill/>
        </p:spPr>
        <p:txBody>
          <a:bodyPr wrap="square" rtlCol="0">
            <a:spAutoFit/>
          </a:bodyPr>
          <a:lstStyle/>
          <a:p>
            <a:pPr defTabSz="457200"/>
            <a:r>
              <a:rPr lang="en-US" sz="2800" b="1" dirty="0">
                <a:solidFill>
                  <a:srgbClr val="D1D5DB"/>
                </a:solidFill>
                <a:latin typeface="Söhne"/>
              </a:rPr>
              <a:t>Buffer overflow is a type of software vulnerability in which a program writes more data into a buffer (a temporary data storage area) than it can hold. This excess data can overwrite adjacent memory locations, potentially leading to the execution of malicious code. Buffer overflows are often used in attacks to gain unauthorized access or control over a system.</a:t>
            </a:r>
          </a:p>
        </p:txBody>
      </p:sp>
    </p:spTree>
    <p:extLst>
      <p:ext uri="{BB962C8B-B14F-4D97-AF65-F5344CB8AC3E}">
        <p14:creationId xmlns:p14="http://schemas.microsoft.com/office/powerpoint/2010/main" val="2061123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1033666" y="794178"/>
            <a:ext cx="4253951" cy="907084"/>
          </a:xfrm>
        </p:spPr>
        <p:txBody>
          <a:bodyPr/>
          <a:lstStyle/>
          <a:p>
            <a:pPr algn="l" defTabSz="457200"/>
            <a:r>
              <a:rPr lang="en-US" b="1" dirty="0">
                <a:solidFill>
                  <a:srgbClr val="D1D5DB"/>
                </a:solidFill>
                <a:latin typeface="Söhne"/>
              </a:rPr>
              <a:t>Integer</a:t>
            </a:r>
            <a:r>
              <a:rPr lang="en-US" b="0" i="0" dirty="0">
                <a:solidFill>
                  <a:srgbClr val="D1D5DB"/>
                </a:solidFill>
                <a:effectLst/>
                <a:latin typeface="Söhne"/>
              </a:rPr>
              <a:t> </a:t>
            </a:r>
            <a:r>
              <a:rPr lang="en-US" b="1" dirty="0">
                <a:solidFill>
                  <a:srgbClr val="D1D5DB"/>
                </a:solidFill>
                <a:latin typeface="Söhne"/>
              </a:rPr>
              <a:t>Overflow</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12" name="TextBox 11">
            <a:extLst>
              <a:ext uri="{FF2B5EF4-FFF2-40B4-BE49-F238E27FC236}">
                <a16:creationId xmlns:a16="http://schemas.microsoft.com/office/drawing/2014/main" id="{B24CA8F3-3B9B-9169-06C5-16D50F709DBE}"/>
              </a:ext>
            </a:extLst>
          </p:cNvPr>
          <p:cNvSpPr txBox="1"/>
          <p:nvPr/>
        </p:nvSpPr>
        <p:spPr>
          <a:xfrm>
            <a:off x="1523999" y="1874728"/>
            <a:ext cx="8322365" cy="3108543"/>
          </a:xfrm>
          <a:prstGeom prst="rect">
            <a:avLst/>
          </a:prstGeom>
          <a:noFill/>
        </p:spPr>
        <p:txBody>
          <a:bodyPr wrap="square" rtlCol="0">
            <a:spAutoFit/>
          </a:bodyPr>
          <a:lstStyle/>
          <a:p>
            <a:pPr defTabSz="457200"/>
            <a:r>
              <a:rPr lang="en-US" sz="2800" b="1" dirty="0">
                <a:solidFill>
                  <a:srgbClr val="D1D5DB"/>
                </a:solidFill>
                <a:latin typeface="Söhne"/>
              </a:rPr>
              <a:t>Integer overflow occurs when a computer program attempts to store a numeric value in an integer data type that exceeds the maximum value that can be represented. This can result in unintended consequences, such as data corruption or security vulnerabilities, as attackers might manipulate these overflows to their advantage</a:t>
            </a:r>
          </a:p>
        </p:txBody>
      </p:sp>
    </p:spTree>
    <p:extLst>
      <p:ext uri="{BB962C8B-B14F-4D97-AF65-F5344CB8AC3E}">
        <p14:creationId xmlns:p14="http://schemas.microsoft.com/office/powerpoint/2010/main" val="4100147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1033666" y="794178"/>
            <a:ext cx="6864629" cy="907084"/>
          </a:xfrm>
        </p:spPr>
        <p:txBody>
          <a:bodyPr/>
          <a:lstStyle/>
          <a:p>
            <a:pPr algn="l" defTabSz="457200"/>
            <a:r>
              <a:rPr lang="en-US" b="1" dirty="0">
                <a:solidFill>
                  <a:srgbClr val="D1D5DB"/>
                </a:solidFill>
                <a:latin typeface="Söhne"/>
              </a:rPr>
              <a:t>Pointer</a:t>
            </a:r>
            <a:r>
              <a:rPr lang="en-US" b="0" i="0" dirty="0">
                <a:solidFill>
                  <a:srgbClr val="D1D5DB"/>
                </a:solidFill>
                <a:effectLst/>
                <a:latin typeface="Söhne"/>
              </a:rPr>
              <a:t>/</a:t>
            </a:r>
            <a:r>
              <a:rPr lang="en-US" b="1" dirty="0">
                <a:solidFill>
                  <a:srgbClr val="D1D5DB"/>
                </a:solidFill>
                <a:latin typeface="Söhne"/>
              </a:rPr>
              <a:t>Object</a:t>
            </a:r>
            <a:r>
              <a:rPr lang="en-US" b="0" i="0" dirty="0">
                <a:solidFill>
                  <a:srgbClr val="D1D5DB"/>
                </a:solidFill>
                <a:effectLst/>
                <a:latin typeface="Söhne"/>
              </a:rPr>
              <a:t> </a:t>
            </a:r>
            <a:r>
              <a:rPr lang="en-US" b="1" dirty="0">
                <a:solidFill>
                  <a:srgbClr val="D1D5DB"/>
                </a:solidFill>
                <a:latin typeface="Söhne"/>
              </a:rPr>
              <a:t>Dereference</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12" name="TextBox 11">
            <a:extLst>
              <a:ext uri="{FF2B5EF4-FFF2-40B4-BE49-F238E27FC236}">
                <a16:creationId xmlns:a16="http://schemas.microsoft.com/office/drawing/2014/main" id="{B24CA8F3-3B9B-9169-06C5-16D50F709DBE}"/>
              </a:ext>
            </a:extLst>
          </p:cNvPr>
          <p:cNvSpPr txBox="1"/>
          <p:nvPr/>
        </p:nvSpPr>
        <p:spPr>
          <a:xfrm>
            <a:off x="1523999" y="1874728"/>
            <a:ext cx="8322365" cy="2677656"/>
          </a:xfrm>
          <a:prstGeom prst="rect">
            <a:avLst/>
          </a:prstGeom>
          <a:noFill/>
        </p:spPr>
        <p:txBody>
          <a:bodyPr wrap="square" rtlCol="0">
            <a:spAutoFit/>
          </a:bodyPr>
          <a:lstStyle/>
          <a:p>
            <a:pPr defTabSz="457200"/>
            <a:r>
              <a:rPr lang="en-US" sz="2800" b="1" dirty="0">
                <a:solidFill>
                  <a:srgbClr val="D1D5DB"/>
                </a:solidFill>
                <a:latin typeface="Söhne"/>
              </a:rPr>
              <a:t>Pointer/object dereference refers to the act of accessing or manipulating data through a memory pointer or object reference in a program. Improper dereferencing can lead to vulnerabilities, including crashes, data corruption, and security breaches, such as in the case of a null pointer dereference</a:t>
            </a:r>
          </a:p>
        </p:txBody>
      </p:sp>
    </p:spTree>
    <p:extLst>
      <p:ext uri="{BB962C8B-B14F-4D97-AF65-F5344CB8AC3E}">
        <p14:creationId xmlns:p14="http://schemas.microsoft.com/office/powerpoint/2010/main" val="303583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1033664" y="964594"/>
            <a:ext cx="9356037" cy="907084"/>
          </a:xfrm>
        </p:spPr>
        <p:txBody>
          <a:bodyPr/>
          <a:lstStyle/>
          <a:p>
            <a:pPr algn="l" defTabSz="457200"/>
            <a:r>
              <a:rPr lang="en-US" b="1" dirty="0">
                <a:solidFill>
                  <a:srgbClr val="D1D5DB"/>
                </a:solidFill>
                <a:latin typeface="Söhne"/>
              </a:rPr>
              <a:t>Attacks</a:t>
            </a:r>
            <a:r>
              <a:rPr lang="en-US" b="0" i="0" dirty="0">
                <a:solidFill>
                  <a:srgbClr val="D1D5DB"/>
                </a:solidFill>
                <a:effectLst/>
                <a:latin typeface="Söhne"/>
              </a:rPr>
              <a:t> </a:t>
            </a:r>
            <a:r>
              <a:rPr lang="en-US" b="1" dirty="0">
                <a:solidFill>
                  <a:srgbClr val="D1D5DB"/>
                </a:solidFill>
                <a:latin typeface="Söhne"/>
              </a:rPr>
              <a:t>Using</a:t>
            </a:r>
            <a:r>
              <a:rPr lang="en-US" b="0" i="0" dirty="0">
                <a:solidFill>
                  <a:srgbClr val="D1D5DB"/>
                </a:solidFill>
                <a:effectLst/>
                <a:latin typeface="Söhne"/>
              </a:rPr>
              <a:t> </a:t>
            </a:r>
            <a:r>
              <a:rPr lang="en-US" b="1" dirty="0">
                <a:solidFill>
                  <a:srgbClr val="D1D5DB"/>
                </a:solidFill>
                <a:latin typeface="Söhne"/>
              </a:rPr>
              <a:t>APIs</a:t>
            </a:r>
            <a:r>
              <a:rPr lang="en-US" b="0" i="0" dirty="0">
                <a:solidFill>
                  <a:srgbClr val="D1D5DB"/>
                </a:solidFill>
                <a:effectLst/>
                <a:latin typeface="Söhne"/>
              </a:rPr>
              <a:t> (</a:t>
            </a:r>
            <a:r>
              <a:rPr lang="en-US" b="1" dirty="0">
                <a:solidFill>
                  <a:srgbClr val="D1D5DB"/>
                </a:solidFill>
                <a:latin typeface="Söhne"/>
              </a:rPr>
              <a:t>Application</a:t>
            </a:r>
            <a:r>
              <a:rPr lang="en-US" b="0" i="0" dirty="0">
                <a:solidFill>
                  <a:srgbClr val="D1D5DB"/>
                </a:solidFill>
                <a:effectLst/>
                <a:latin typeface="Söhne"/>
              </a:rPr>
              <a:t> </a:t>
            </a:r>
            <a:r>
              <a:rPr lang="en-US" b="1" dirty="0">
                <a:solidFill>
                  <a:srgbClr val="D1D5DB"/>
                </a:solidFill>
                <a:latin typeface="Söhne"/>
              </a:rPr>
              <a:t>Programming</a:t>
            </a:r>
            <a:r>
              <a:rPr lang="en-US" b="0" i="0" dirty="0">
                <a:solidFill>
                  <a:srgbClr val="D1D5DB"/>
                </a:solidFill>
                <a:effectLst/>
                <a:latin typeface="Söhne"/>
              </a:rPr>
              <a:t> </a:t>
            </a:r>
            <a:r>
              <a:rPr lang="en-US" b="1" dirty="0">
                <a:solidFill>
                  <a:srgbClr val="D1D5DB"/>
                </a:solidFill>
                <a:latin typeface="Söhne"/>
              </a:rPr>
              <a:t>Interface</a:t>
            </a:r>
            <a:r>
              <a:rPr lang="en-US" b="0" i="0" dirty="0">
                <a:solidFill>
                  <a:srgbClr val="D1D5DB"/>
                </a:solidFill>
                <a:effectLst/>
                <a:latin typeface="Söhne"/>
              </a:rPr>
              <a:t>)</a:t>
            </a:r>
            <a:endParaRPr lang="en-US" sz="4400" b="1" dirty="0">
              <a:solidFill>
                <a:srgbClr val="D1D5DB"/>
              </a:solidFill>
              <a:latin typeface="Söhne"/>
            </a:endParaRP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12" name="TextBox 11">
            <a:extLst>
              <a:ext uri="{FF2B5EF4-FFF2-40B4-BE49-F238E27FC236}">
                <a16:creationId xmlns:a16="http://schemas.microsoft.com/office/drawing/2014/main" id="{B24CA8F3-3B9B-9169-06C5-16D50F709DBE}"/>
              </a:ext>
            </a:extLst>
          </p:cNvPr>
          <p:cNvSpPr txBox="1"/>
          <p:nvPr/>
        </p:nvSpPr>
        <p:spPr>
          <a:xfrm>
            <a:off x="1550501" y="2474183"/>
            <a:ext cx="8322365" cy="3108543"/>
          </a:xfrm>
          <a:prstGeom prst="rect">
            <a:avLst/>
          </a:prstGeom>
          <a:noFill/>
        </p:spPr>
        <p:txBody>
          <a:bodyPr wrap="square" rtlCol="0">
            <a:spAutoFit/>
          </a:bodyPr>
          <a:lstStyle/>
          <a:p>
            <a:pPr defTabSz="457200"/>
            <a:r>
              <a:rPr lang="en-US" sz="2800" b="1" dirty="0">
                <a:solidFill>
                  <a:srgbClr val="D1D5DB"/>
                </a:solidFill>
                <a:latin typeface="Söhne"/>
              </a:rPr>
              <a:t>Attackers can target applications by exploiting weaknesses in the APIs they use. APIs are interfaces that allow different software components to interact and exchange data. API-based attacks may involve abusing authentication, authorization, or input validation flaws within the API to gain unauthorized access or manipulate data</a:t>
            </a:r>
          </a:p>
        </p:txBody>
      </p:sp>
    </p:spTree>
    <p:extLst>
      <p:ext uri="{BB962C8B-B14F-4D97-AF65-F5344CB8AC3E}">
        <p14:creationId xmlns:p14="http://schemas.microsoft.com/office/powerpoint/2010/main" val="1641144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1033667" y="794178"/>
            <a:ext cx="7858542" cy="907084"/>
          </a:xfrm>
        </p:spPr>
        <p:txBody>
          <a:bodyPr/>
          <a:lstStyle/>
          <a:p>
            <a:pPr algn="l" defTabSz="457200"/>
            <a:r>
              <a:rPr lang="en-US" b="1" dirty="0">
                <a:solidFill>
                  <a:srgbClr val="D1D5DB"/>
                </a:solidFill>
                <a:latin typeface="Söhne"/>
              </a:rPr>
              <a:t>Attacks</a:t>
            </a:r>
            <a:r>
              <a:rPr lang="en-US" b="0" i="0" dirty="0">
                <a:solidFill>
                  <a:srgbClr val="D1D5DB"/>
                </a:solidFill>
                <a:effectLst/>
                <a:latin typeface="Söhne"/>
              </a:rPr>
              <a:t> </a:t>
            </a:r>
            <a:r>
              <a:rPr lang="en-US" b="1" dirty="0">
                <a:solidFill>
                  <a:srgbClr val="D1D5DB"/>
                </a:solidFill>
                <a:latin typeface="Söhne"/>
              </a:rPr>
              <a:t>Using</a:t>
            </a:r>
            <a:r>
              <a:rPr lang="en-US" b="0" i="0" dirty="0">
                <a:solidFill>
                  <a:srgbClr val="D1D5DB"/>
                </a:solidFill>
                <a:effectLst/>
                <a:latin typeface="Söhne"/>
              </a:rPr>
              <a:t> </a:t>
            </a:r>
            <a:r>
              <a:rPr lang="en-US" b="1" dirty="0">
                <a:solidFill>
                  <a:srgbClr val="D1D5DB"/>
                </a:solidFill>
                <a:latin typeface="Söhne"/>
              </a:rPr>
              <a:t>Device</a:t>
            </a:r>
            <a:r>
              <a:rPr lang="en-US" b="0" i="0" dirty="0">
                <a:solidFill>
                  <a:srgbClr val="D1D5DB"/>
                </a:solidFill>
                <a:effectLst/>
                <a:latin typeface="Söhne"/>
              </a:rPr>
              <a:t> </a:t>
            </a:r>
            <a:r>
              <a:rPr lang="en-US" b="1" dirty="0">
                <a:solidFill>
                  <a:srgbClr val="D1D5DB"/>
                </a:solidFill>
                <a:latin typeface="Söhne"/>
              </a:rPr>
              <a:t>Drivers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12" name="TextBox 11">
            <a:extLst>
              <a:ext uri="{FF2B5EF4-FFF2-40B4-BE49-F238E27FC236}">
                <a16:creationId xmlns:a16="http://schemas.microsoft.com/office/drawing/2014/main" id="{B24CA8F3-3B9B-9169-06C5-16D50F709DBE}"/>
              </a:ext>
            </a:extLst>
          </p:cNvPr>
          <p:cNvSpPr txBox="1"/>
          <p:nvPr/>
        </p:nvSpPr>
        <p:spPr>
          <a:xfrm>
            <a:off x="1523999" y="1874728"/>
            <a:ext cx="8322365" cy="2677656"/>
          </a:xfrm>
          <a:prstGeom prst="rect">
            <a:avLst/>
          </a:prstGeom>
          <a:noFill/>
        </p:spPr>
        <p:txBody>
          <a:bodyPr wrap="square" rtlCol="0">
            <a:spAutoFit/>
          </a:bodyPr>
          <a:lstStyle/>
          <a:p>
            <a:pPr defTabSz="457200"/>
            <a:r>
              <a:rPr lang="en-US" sz="2800" b="1" dirty="0">
                <a:solidFill>
                  <a:srgbClr val="D1D5DB"/>
                </a:solidFill>
                <a:latin typeface="Söhne"/>
              </a:rPr>
              <a:t>Device drivers are software components that allow an operating system to communicate with hardware devices. Attacks targeting device drivers can exploit vulnerabilities within these drivers to compromise the security of a system, potentially leading to privilege escalation or system compromise</a:t>
            </a:r>
          </a:p>
        </p:txBody>
      </p:sp>
    </p:spTree>
    <p:extLst>
      <p:ext uri="{BB962C8B-B14F-4D97-AF65-F5344CB8AC3E}">
        <p14:creationId xmlns:p14="http://schemas.microsoft.com/office/powerpoint/2010/main" val="421747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87892" y="1208383"/>
            <a:ext cx="9210264" cy="907084"/>
          </a:xfrm>
        </p:spPr>
        <p:txBody>
          <a:bodyPr/>
          <a:lstStyle/>
          <a:p>
            <a:pPr algn="l" defTabSz="457200"/>
            <a:r>
              <a:rPr lang="en-US" b="1" dirty="0">
                <a:solidFill>
                  <a:srgbClr val="D1D5DB"/>
                </a:solidFill>
                <a:latin typeface="Söhne"/>
              </a:rPr>
              <a:t>Attacks</a:t>
            </a:r>
            <a:r>
              <a:rPr lang="en-US" b="0" i="0" dirty="0">
                <a:solidFill>
                  <a:srgbClr val="D1D5DB"/>
                </a:solidFill>
                <a:effectLst/>
                <a:latin typeface="Söhne"/>
              </a:rPr>
              <a:t> </a:t>
            </a:r>
            <a:r>
              <a:rPr lang="en-US" b="1" dirty="0">
                <a:solidFill>
                  <a:srgbClr val="D1D5DB"/>
                </a:solidFill>
                <a:latin typeface="Söhne"/>
              </a:rPr>
              <a:t>Using</a:t>
            </a:r>
            <a:r>
              <a:rPr lang="en-US" b="0" i="0" dirty="0">
                <a:solidFill>
                  <a:srgbClr val="D1D5DB"/>
                </a:solidFill>
                <a:effectLst/>
                <a:latin typeface="Söhne"/>
              </a:rPr>
              <a:t> </a:t>
            </a:r>
            <a:r>
              <a:rPr lang="en-US" b="1" dirty="0">
                <a:solidFill>
                  <a:srgbClr val="D1D5DB"/>
                </a:solidFill>
                <a:latin typeface="Söhne"/>
              </a:rPr>
              <a:t>Dynamic</a:t>
            </a:r>
            <a:r>
              <a:rPr lang="en-US" b="0" i="0" dirty="0">
                <a:solidFill>
                  <a:srgbClr val="D1D5DB"/>
                </a:solidFill>
                <a:effectLst/>
                <a:latin typeface="Söhne"/>
              </a:rPr>
              <a:t> </a:t>
            </a:r>
            <a:r>
              <a:rPr lang="en-US" b="1" dirty="0">
                <a:solidFill>
                  <a:srgbClr val="D1D5DB"/>
                </a:solidFill>
                <a:latin typeface="Söhne"/>
              </a:rPr>
              <a:t>Link</a:t>
            </a:r>
            <a:r>
              <a:rPr lang="en-US" b="0" i="0" dirty="0">
                <a:solidFill>
                  <a:srgbClr val="D1D5DB"/>
                </a:solidFill>
                <a:effectLst/>
                <a:latin typeface="Söhne"/>
              </a:rPr>
              <a:t> </a:t>
            </a:r>
            <a:r>
              <a:rPr lang="en-US" b="1" dirty="0">
                <a:solidFill>
                  <a:srgbClr val="D1D5DB"/>
                </a:solidFill>
                <a:latin typeface="Söhne"/>
              </a:rPr>
              <a:t>Libraries</a:t>
            </a:r>
            <a:r>
              <a:rPr lang="en-US" b="0" i="0" dirty="0">
                <a:solidFill>
                  <a:srgbClr val="D1D5DB"/>
                </a:solidFill>
                <a:effectLst/>
                <a:latin typeface="Söhne"/>
              </a:rPr>
              <a:t> (</a:t>
            </a:r>
            <a:r>
              <a:rPr lang="en-US" b="1" dirty="0">
                <a:solidFill>
                  <a:srgbClr val="D1D5DB"/>
                </a:solidFill>
                <a:latin typeface="Söhne"/>
              </a:rPr>
              <a:t>DLLs</a:t>
            </a:r>
            <a:r>
              <a:rPr lang="en-US" b="0" i="0" dirty="0">
                <a:solidFill>
                  <a:srgbClr val="D1D5DB"/>
                </a:solidFill>
                <a:effectLst/>
                <a:latin typeface="Söhne"/>
              </a:rPr>
              <a:t>)</a:t>
            </a:r>
            <a:endParaRPr lang="en-US" sz="4400" b="1" dirty="0">
              <a:solidFill>
                <a:srgbClr val="D1D5DB"/>
              </a:solidFill>
              <a:latin typeface="Söhne"/>
            </a:endParaRP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12" name="TextBox 11">
            <a:extLst>
              <a:ext uri="{FF2B5EF4-FFF2-40B4-BE49-F238E27FC236}">
                <a16:creationId xmlns:a16="http://schemas.microsoft.com/office/drawing/2014/main" id="{B24CA8F3-3B9B-9169-06C5-16D50F709DBE}"/>
              </a:ext>
            </a:extLst>
          </p:cNvPr>
          <p:cNvSpPr txBox="1"/>
          <p:nvPr/>
        </p:nvSpPr>
        <p:spPr>
          <a:xfrm>
            <a:off x="1523999" y="2384483"/>
            <a:ext cx="8322365" cy="2677656"/>
          </a:xfrm>
          <a:prstGeom prst="rect">
            <a:avLst/>
          </a:prstGeom>
          <a:noFill/>
        </p:spPr>
        <p:txBody>
          <a:bodyPr wrap="square" rtlCol="0">
            <a:spAutoFit/>
          </a:bodyPr>
          <a:lstStyle/>
          <a:p>
            <a:pPr defTabSz="457200"/>
            <a:r>
              <a:rPr lang="en-US" sz="2800" b="1" dirty="0">
                <a:solidFill>
                  <a:srgbClr val="D1D5DB"/>
                </a:solidFill>
                <a:latin typeface="Söhne"/>
              </a:rPr>
              <a:t>Dynamic Link Libraries (DLLs) are files containing code and data that multiple programs can use simultaneously. Attackers may target DLLs by either injecting malicious code into them or exploiting vulnerabilities within the DLL to compromise applications or the operating system.</a:t>
            </a:r>
          </a:p>
        </p:txBody>
      </p:sp>
    </p:spTree>
    <p:extLst>
      <p:ext uri="{BB962C8B-B14F-4D97-AF65-F5344CB8AC3E}">
        <p14:creationId xmlns:p14="http://schemas.microsoft.com/office/powerpoint/2010/main" val="3839233179"/>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21</TotalTime>
  <Words>647</Words>
  <Application>Microsoft Office PowerPoint</Application>
  <PresentationFormat>Widescreen</PresentationFormat>
  <Paragraphs>62</Paragraphs>
  <Slides>10</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Arial</vt:lpstr>
      <vt:lpstr>Arial Nova</vt:lpstr>
      <vt:lpstr>Biome</vt:lpstr>
      <vt:lpstr>Biome Light</vt:lpstr>
      <vt:lpstr>Calibri</vt:lpstr>
      <vt:lpstr>CiscoSansTTLight</vt:lpstr>
      <vt:lpstr>CiscoSansTTRegular</vt:lpstr>
      <vt:lpstr>Gill Sans MT</vt:lpstr>
      <vt:lpstr>Roboto</vt:lpstr>
      <vt:lpstr>Segoe UI</vt:lpstr>
      <vt:lpstr>Söhne</vt:lpstr>
      <vt:lpstr>Office Theme</vt:lpstr>
      <vt:lpstr>ATTACKS</vt:lpstr>
      <vt:lpstr>Common Vulnerabilities &amp; Attacks Surfaces on software</vt:lpstr>
      <vt:lpstr>Memory Leaks</vt:lpstr>
      <vt:lpstr>Buffer Overflow</vt:lpstr>
      <vt:lpstr>Integer Overflow</vt:lpstr>
      <vt:lpstr>Pointer/Object Dereference</vt:lpstr>
      <vt:lpstr>Attacks Using APIs (Application Programming Interface)</vt:lpstr>
      <vt:lpstr>Attacks Using Device Drivers</vt:lpstr>
      <vt:lpstr>Attacks Using Dynamic Link Libraries (DLLs)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ATTACKS</dc:title>
  <dc:creator>Andre Hardy</dc:creator>
  <cp:lastModifiedBy>Andre Hardy</cp:lastModifiedBy>
  <cp:revision>1</cp:revision>
  <dcterms:created xsi:type="dcterms:W3CDTF">2023-11-06T00:22:21Z</dcterms:created>
  <dcterms:modified xsi:type="dcterms:W3CDTF">2023-11-06T00:43:37Z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